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32560-7E19-7197-8F45-39D7D30AC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BEDDF5-3DB2-3EDD-E57B-61DA2F6BA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68EE9-3160-5AA6-D787-6E7A7D34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DED2-EC2A-4720-A51C-0D1072752C00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46896-41EF-D046-ED2D-FEC37B2F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80986-6695-EB6A-7F9F-B88EE0C9C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2C70-1989-4695-9A50-8C820740C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634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292C2-3F57-70CA-2430-DF09D7EF3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B1F66A-3EC9-4D16-B11C-0411EF067D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5525D-9062-F4F8-20BA-1176A5517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DED2-EC2A-4720-A51C-0D1072752C00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AD1C9-8F50-7B00-CEEF-671C34063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A415B-F418-0519-C8CC-0E0650351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2C70-1989-4695-9A50-8C820740C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590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159890-DB25-7059-595E-FA19BE0E44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5F1D92-7334-1D00-F274-B3A86FA3F5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D6007-AD72-0CF9-0922-B45A397DA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DED2-EC2A-4720-A51C-0D1072752C00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769C0-7B8B-75E8-A5CD-048D1CDC4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DB95F-E787-349E-D34F-098CDCD22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2C70-1989-4695-9A50-8C820740C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96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0F21E-80B5-01C2-9FE8-E5FA61CAB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5F352-9409-C305-443D-C9CC04A6C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D7926-5CFD-2E9F-3DF4-02277DA3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DED2-EC2A-4720-A51C-0D1072752C00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E0D21-0310-689D-6B81-30F0E5703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B495F-959D-C218-E511-90DA65B3A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2C70-1989-4695-9A50-8C820740C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769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C51AA-1E02-F020-4F7E-39D40E7CD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A4980C-7482-B4FF-0635-82611CDAF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1E55C-820F-4BA6-52DC-4A06C5F3E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DED2-EC2A-4720-A51C-0D1072752C00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D5BF2E-4754-5AEF-26A2-643FC6FB9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B7CDA-B678-0C8A-9A06-0EE639AF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2C70-1989-4695-9A50-8C820740C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732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8D5E0-A9CF-F5FF-5386-1A368BA2A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27158-0AA0-8910-0165-CF2F6B0AC6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D396BA-13D5-3098-45E2-B8EC0A40B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EC7DF7-3D4F-51D7-B0A1-0ABE224D1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DED2-EC2A-4720-A51C-0D1072752C00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EE6C25-05C8-7EA6-0396-1291EEB14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04C5-9984-6AB6-D2A7-10BF5DDBF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2C70-1989-4695-9A50-8C820740C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341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23CED-0C61-A2DE-1D6E-F978DD61B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385ABD-F2A8-AE71-2503-FE1DEA4FB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B7A8D1-EA3D-2D69-65A0-0CA8B30CF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32C192-F194-94C1-4DF9-7E8F8CFD1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1CAA0E-0EDF-EBBB-F7DC-8F420E3968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659152-3457-C8C6-4102-6C9EDECAE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DED2-EC2A-4720-A51C-0D1072752C00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FF2CF4-8FCD-BEA7-869B-FD330698B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31C3EC-2724-0FBD-CFD2-AF9650059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2C70-1989-4695-9A50-8C820740C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29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3D892-7956-5578-9609-F33F97D79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54B724-FD8C-1C1D-75A4-6D757602C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DED2-EC2A-4720-A51C-0D1072752C00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509CC4-DE0F-7725-803C-A7BADF1D8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C0BEF0-510E-D2BD-1188-16A3A68A4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2C70-1989-4695-9A50-8C820740C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64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9E6D05-B393-D9F7-8FEB-BA5C7E2BB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DED2-EC2A-4720-A51C-0D1072752C00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3CE1EE-E9FB-F732-D35D-0EF712880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32C9E4-ADA9-3247-6CE6-351C530C9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2C70-1989-4695-9A50-8C820740C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288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EC731-384C-AD44-125A-5E17C5C94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18455-0C53-43C2-6469-6F1AEBB2A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C7C9F-E796-EE19-99CD-F73DAB7F4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1F19F7-9BBF-2E1F-2FB6-57F329F35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DED2-EC2A-4720-A51C-0D1072752C00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2E0E24-443B-CF65-C333-4D284A002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7A6B3B-B9F3-0F87-054A-2140D82C4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2C70-1989-4695-9A50-8C820740C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345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26889-FFF1-46E8-006D-114B8B385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48DE25-4D5A-9C78-E0CA-1536D4D800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7DF7B5-60D0-E52F-C239-7A3A3E9FE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757DBE-B1D0-8C97-DBEB-AADDB9520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DED2-EC2A-4720-A51C-0D1072752C00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D16B3D-2AD9-6FCB-2AFC-7BE2F10B6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70C27-3BB9-3B2D-EF87-F08273C60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2C70-1989-4695-9A50-8C820740C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44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3BDD0E-443B-BE59-DBB0-87E497387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B634D0-7B9D-5DA3-69C3-06D08C98D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3BD79-A12D-3571-48FD-B5A4B0A65F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1DED2-EC2A-4720-A51C-0D1072752C00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84F47-70A7-BE69-C9BF-869CD911F2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A6A73-B92D-DBFC-00EC-933144E7A6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D2C70-1989-4695-9A50-8C820740C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632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2F902E5-3409-A608-4908-989046E78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189058"/>
              </p:ext>
            </p:extLst>
          </p:nvPr>
        </p:nvGraphicFramePr>
        <p:xfrm>
          <a:off x="1645919" y="719666"/>
          <a:ext cx="9310254" cy="5438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051">
                  <a:extLst>
                    <a:ext uri="{9D8B030D-6E8A-4147-A177-3AD203B41FA5}">
                      <a16:colId xmlns:a16="http://schemas.microsoft.com/office/drawing/2014/main" val="3810204491"/>
                    </a:ext>
                  </a:extLst>
                </a:gridCol>
                <a:gridCol w="1334017">
                  <a:extLst>
                    <a:ext uri="{9D8B030D-6E8A-4147-A177-3AD203B41FA5}">
                      <a16:colId xmlns:a16="http://schemas.microsoft.com/office/drawing/2014/main" val="1671373220"/>
                    </a:ext>
                  </a:extLst>
                </a:gridCol>
                <a:gridCol w="1428958">
                  <a:extLst>
                    <a:ext uri="{9D8B030D-6E8A-4147-A177-3AD203B41FA5}">
                      <a16:colId xmlns:a16="http://schemas.microsoft.com/office/drawing/2014/main" val="2702750728"/>
                    </a:ext>
                  </a:extLst>
                </a:gridCol>
                <a:gridCol w="2823177">
                  <a:extLst>
                    <a:ext uri="{9D8B030D-6E8A-4147-A177-3AD203B41FA5}">
                      <a16:colId xmlns:a16="http://schemas.microsoft.com/office/drawing/2014/main" val="3553412941"/>
                    </a:ext>
                  </a:extLst>
                </a:gridCol>
                <a:gridCol w="1862051">
                  <a:extLst>
                    <a:ext uri="{9D8B030D-6E8A-4147-A177-3AD203B41FA5}">
                      <a16:colId xmlns:a16="http://schemas.microsoft.com/office/drawing/2014/main" val="1266387359"/>
                    </a:ext>
                  </a:extLst>
                </a:gridCol>
              </a:tblGrid>
              <a:tr h="471937">
                <a:tc gridSpan="5">
                  <a:txBody>
                    <a:bodyPr/>
                    <a:lstStyle/>
                    <a:p>
                      <a:pPr algn="ctr"/>
                      <a:r>
                        <a:rPr lang="en-GB" dirty="0"/>
                        <a:t>Anaesthetic department on – call rolls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336003"/>
                  </a:ext>
                </a:extLst>
              </a:tr>
              <a:tr h="314625">
                <a:tc>
                  <a:txBody>
                    <a:bodyPr/>
                    <a:lstStyle/>
                    <a:p>
                      <a:r>
                        <a:rPr lang="en-GB" sz="1000" dirty="0"/>
                        <a:t>Role / Bleep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Shift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Handover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Tasks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Supervisor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146843"/>
                  </a:ext>
                </a:extLst>
              </a:tr>
              <a:tr h="1322017">
                <a:tc>
                  <a:txBody>
                    <a:bodyPr/>
                    <a:lstStyle/>
                    <a:p>
                      <a:r>
                        <a:rPr lang="en-GB" sz="1000" dirty="0"/>
                        <a:t>Labour ward Anaesthetist</a:t>
                      </a:r>
                    </a:p>
                    <a:p>
                      <a:r>
                        <a:rPr lang="en-GB" sz="1000" dirty="0"/>
                        <a:t>#001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8-8:30</a:t>
                      </a:r>
                    </a:p>
                    <a:p>
                      <a:r>
                        <a:rPr lang="en-GB" sz="1000" dirty="0"/>
                        <a:t>(days or nights)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Labour 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Provision of anaesthesia for all theatre cases within maternity only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Administration of epidural anaesthesia / remifentanil PCA when required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In hours Mon-Sun obstetric anaesthetic follow- ups and documentation on CRS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Responding 2222 calls within maternity building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On call Anaesthetic Consultant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064069"/>
                  </a:ext>
                </a:extLst>
              </a:tr>
              <a:tr h="1266843">
                <a:tc>
                  <a:txBody>
                    <a:bodyPr/>
                    <a:lstStyle/>
                    <a:p>
                      <a:r>
                        <a:rPr lang="en-GB" sz="1000" dirty="0"/>
                        <a:t>Theatre Anaesthetist #040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8-8:30</a:t>
                      </a:r>
                    </a:p>
                    <a:p>
                      <a:r>
                        <a:rPr lang="en-GB" sz="1000" dirty="0"/>
                        <a:t>(days or nights)</a:t>
                      </a:r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Anaesthetic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Provision of anaesthesia for CEPOD cases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Supporting obstetric anaesthetist / ITU team out of hours where possible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Responding to 2222 calls across site when not in theatre case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Out of hours pain reviews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Reviewing critically unwell paediatric patients and liaising with on call anaesthetic consultant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On call Anaesthetic Consultant</a:t>
                      </a:r>
                    </a:p>
                    <a:p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995916"/>
                  </a:ext>
                </a:extLst>
              </a:tr>
              <a:tr h="1119536">
                <a:tc>
                  <a:txBody>
                    <a:bodyPr/>
                    <a:lstStyle/>
                    <a:p>
                      <a:r>
                        <a:rPr lang="en-GB" sz="1000" dirty="0"/>
                        <a:t>ITU on call doctor 1 (airway) #009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8-8:30</a:t>
                      </a:r>
                    </a:p>
                    <a:p>
                      <a:r>
                        <a:rPr lang="en-GB" sz="1000" dirty="0"/>
                        <a:t>(days or nights)</a:t>
                      </a:r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Anaesthetic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Attending twice daily Consultant ward rounds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Troubleshooting / reviewing patients on unit with nurse in charge out of hours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Responding to 2222 calls across site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Reviewing  critically unwell adult patients outside the unit at the request of referring teams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On call ITU consultant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28699"/>
                  </a:ext>
                </a:extLst>
              </a:tr>
              <a:tr h="861322">
                <a:tc>
                  <a:txBody>
                    <a:bodyPr/>
                    <a:lstStyle/>
                    <a:p>
                      <a:r>
                        <a:rPr lang="en-GB" sz="1000" dirty="0"/>
                        <a:t>ITU on call doctor 2 (non airway) #018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8-8:30</a:t>
                      </a:r>
                    </a:p>
                    <a:p>
                      <a:r>
                        <a:rPr lang="en-GB" sz="1000" dirty="0"/>
                        <a:t>(days or nights)</a:t>
                      </a:r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Anaesthetic office</a:t>
                      </a:r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Attending twice daily Consultant ward rounds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Troubleshooting / reviewing patients on unit with nurse in charge out of hours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Responding to 2222 calls across 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On call ITU consultant</a:t>
                      </a:r>
                    </a:p>
                    <a:p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481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582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5845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238</Words>
  <Application>Microsoft Office PowerPoint</Application>
  <PresentationFormat>Widescreen</PresentationFormat>
  <Paragraphs>43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Kingston Hospital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LOWE, Nicola (KINGSTON HOSPITAL NHS FOUNDATION TRUST)</dc:creator>
  <cp:lastModifiedBy>Ian Hutchins</cp:lastModifiedBy>
  <cp:revision>3</cp:revision>
  <dcterms:created xsi:type="dcterms:W3CDTF">2023-04-18T11:04:36Z</dcterms:created>
  <dcterms:modified xsi:type="dcterms:W3CDTF">2024-01-10T13:30:36Z</dcterms:modified>
</cp:coreProperties>
</file>